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8" r:id="rId2"/>
    <p:sldId id="260" r:id="rId3"/>
  </p:sldIdLst>
  <p:sldSz cx="6858000" cy="9906000" type="A4"/>
  <p:notesSz cx="6797675" cy="992663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9" autoAdjust="0"/>
    <p:restoredTop sz="94660"/>
  </p:normalViewPr>
  <p:slideViewPr>
    <p:cSldViewPr snapToGrid="0">
      <p:cViewPr varScale="1">
        <p:scale>
          <a:sx n="91" d="100"/>
          <a:sy n="91" d="100"/>
        </p:scale>
        <p:origin x="275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jp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40BE-5779-4C0C-9860-34B1C4173B7C}" type="datetimeFigureOut">
              <a:rPr lang="ko-KR" altLang="en-US" smtClean="0"/>
              <a:t>2019-05-28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57B5E-05A7-4E37-BA6A-DFCE31A978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57685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40BE-5779-4C0C-9860-34B1C4173B7C}" type="datetimeFigureOut">
              <a:rPr lang="ko-KR" altLang="en-US" smtClean="0"/>
              <a:t>2019-05-28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57B5E-05A7-4E37-BA6A-DFCE31A978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66286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40BE-5779-4C0C-9860-34B1C4173B7C}" type="datetimeFigureOut">
              <a:rPr lang="ko-KR" altLang="en-US" smtClean="0"/>
              <a:t>2019-05-28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57B5E-05A7-4E37-BA6A-DFCE31A978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16718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40BE-5779-4C0C-9860-34B1C4173B7C}" type="datetimeFigureOut">
              <a:rPr lang="ko-KR" altLang="en-US" smtClean="0"/>
              <a:t>2019-05-28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57B5E-05A7-4E37-BA6A-DFCE31A978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83227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40BE-5779-4C0C-9860-34B1C4173B7C}" type="datetimeFigureOut">
              <a:rPr lang="ko-KR" altLang="en-US" smtClean="0"/>
              <a:t>2019-05-28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57B5E-05A7-4E37-BA6A-DFCE31A978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59889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40BE-5779-4C0C-9860-34B1C4173B7C}" type="datetimeFigureOut">
              <a:rPr lang="ko-KR" altLang="en-US" smtClean="0"/>
              <a:t>2019-05-28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57B5E-05A7-4E37-BA6A-DFCE31A978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24206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40BE-5779-4C0C-9860-34B1C4173B7C}" type="datetimeFigureOut">
              <a:rPr lang="ko-KR" altLang="en-US" smtClean="0"/>
              <a:t>2019-05-28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57B5E-05A7-4E37-BA6A-DFCE31A978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98797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40BE-5779-4C0C-9860-34B1C4173B7C}" type="datetimeFigureOut">
              <a:rPr lang="ko-KR" altLang="en-US" smtClean="0"/>
              <a:t>2019-05-28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57B5E-05A7-4E37-BA6A-DFCE31A978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84022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40BE-5779-4C0C-9860-34B1C4173B7C}" type="datetimeFigureOut">
              <a:rPr lang="ko-KR" altLang="en-US" smtClean="0"/>
              <a:t>2019-05-28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57B5E-05A7-4E37-BA6A-DFCE31A978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1943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40BE-5779-4C0C-9860-34B1C4173B7C}" type="datetimeFigureOut">
              <a:rPr lang="ko-KR" altLang="en-US" smtClean="0"/>
              <a:t>2019-05-28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57B5E-05A7-4E37-BA6A-DFCE31A978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8584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40BE-5779-4C0C-9860-34B1C4173B7C}" type="datetimeFigureOut">
              <a:rPr lang="ko-KR" altLang="en-US" smtClean="0"/>
              <a:t>2019-05-28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57B5E-05A7-4E37-BA6A-DFCE31A978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24882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C40BE-5779-4C0C-9860-34B1C4173B7C}" type="datetimeFigureOut">
              <a:rPr lang="ko-KR" altLang="en-US" smtClean="0"/>
              <a:t>2019-05-28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657B5E-05A7-4E37-BA6A-DFCE31A978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81485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hyperlink" Target="https://pixabay.com/en/scratched-metal-brushed-texture-934483/" TargetMode="External"/><Relationship Id="rId7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www.vectoropenstock.com/vectors/preview/73440/orange-geometric-polygonal-triangle-texture" TargetMode="External"/><Relationship Id="rId10" Type="http://schemas.openxmlformats.org/officeDocument/2006/relationships/image" Target="../media/image7.png"/><Relationship Id="rId4" Type="http://schemas.openxmlformats.org/officeDocument/2006/relationships/image" Target="../media/image2.jpg"/><Relationship Id="rId9" Type="http://schemas.openxmlformats.org/officeDocument/2006/relationships/image" Target="../media/image6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455756" y="1733763"/>
            <a:ext cx="1939526" cy="327077"/>
          </a:xfrm>
          <a:prstGeom prst="rect">
            <a:avLst/>
          </a:prstGeom>
          <a:gradFill>
            <a:gsLst>
              <a:gs pos="0">
                <a:schemeClr val="tx1"/>
              </a:gs>
              <a:gs pos="44000">
                <a:schemeClr val="bg2">
                  <a:lumMod val="25000"/>
                </a:schemeClr>
              </a:gs>
              <a:gs pos="83000">
                <a:schemeClr val="bg2">
                  <a:lumMod val="50000"/>
                </a:schemeClr>
              </a:gs>
              <a:gs pos="100000">
                <a:schemeClr val="bg2">
                  <a:lumMod val="50000"/>
                </a:schemeClr>
              </a:gs>
            </a:gsLst>
            <a:lin ang="5400000" scaled="1"/>
          </a:gra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1500" dirty="0"/>
              <a:t>Surreal </a:t>
            </a:r>
            <a:r>
              <a:rPr lang="ko-KR" altLang="en-US" sz="1500" dirty="0"/>
              <a:t>팀원 사진 </a:t>
            </a:r>
            <a:endParaRPr lang="en-US" altLang="ko-KR" sz="1500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65008AB8-A1BC-4F81-BB5C-6942DA43E4D2}"/>
              </a:ext>
            </a:extLst>
          </p:cNvPr>
          <p:cNvSpPr/>
          <p:nvPr/>
        </p:nvSpPr>
        <p:spPr>
          <a:xfrm>
            <a:off x="-87682" y="489515"/>
            <a:ext cx="7039627" cy="811032"/>
          </a:xfrm>
          <a:prstGeom prst="rect">
            <a:avLst/>
          </a:prstGeom>
          <a:blipFill>
            <a:blip r:embed="rId2">
              <a:extLst>
                <a:ext uri="{837473B0-CC2E-450A-ABE3-18F120FF3D39}">
                  <a1611:picAttrSrcUrl xmlns:a1611="http://schemas.microsoft.com/office/drawing/2016/11/main" r:id="rId3"/>
                </a:ext>
              </a:extLst>
            </a:blip>
            <a:stretch>
              <a:fillRect/>
            </a:stretch>
          </a:blipFill>
          <a:ln w="635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extrusionH="57150">
              <a:bevelT w="82550" h="38100" prst="coolSlant"/>
            </a:sp3d>
          </a:bodyPr>
          <a:lstStyle/>
          <a:p>
            <a:pPr algn="ctr"/>
            <a:endParaRPr lang="ko-KR" altLang="en-US" sz="19900" b="1" dirty="0">
              <a:blipFill>
                <a:blip r:embed="rId4">
                  <a:extLst>
                    <a:ext uri="{837473B0-CC2E-450A-ABE3-18F120FF3D39}">
                      <a1611:picAttrSrcUrl xmlns:a1611="http://schemas.microsoft.com/office/drawing/2016/11/main" r:id="rId5"/>
                    </a:ext>
                  </a:extLst>
                </a:blip>
                <a:stretch>
                  <a:fillRect/>
                </a:stretch>
              </a:blip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23362" y="77021"/>
            <a:ext cx="6208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16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조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b="1" dirty="0">
                <a:latin typeface="Book Antiqua" panose="02040602050305030304" pitchFamily="18" charset="0"/>
                <a:ea typeface="배달의민족 도현" panose="020B0600000101010101" pitchFamily="50" charset="-127"/>
              </a:rPr>
              <a:t>SURREAL</a:t>
            </a:r>
            <a:endParaRPr lang="ko-KR" altLang="en-US" b="1" dirty="0">
              <a:latin typeface="Book Antiqua" panose="02040602050305030304" pitchFamily="18" charset="0"/>
              <a:ea typeface="배달의민족 도현" panose="020B0600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18717" y="388590"/>
            <a:ext cx="580248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>
                <a:gradFill>
                  <a:gsLst>
                    <a:gs pos="0">
                      <a:srgbClr val="FFFF00"/>
                    </a:gs>
                    <a:gs pos="74000">
                      <a:schemeClr val="accent4">
                        <a:lumMod val="60000"/>
                        <a:lumOff val="40000"/>
                      </a:schemeClr>
                    </a:gs>
                    <a:gs pos="83000">
                      <a:srgbClr val="FFFF00"/>
                    </a:gs>
                    <a:gs pos="100000">
                      <a:srgbClr val="FF0000"/>
                    </a:gs>
                  </a:gsLst>
                  <a:lin ang="5400000" scaled="1"/>
                </a:gradFill>
                <a:latin typeface="Book Antiqua" panose="02040602050305030304" pitchFamily="18" charset="0"/>
                <a:ea typeface="배달의민족 도현" panose="020B0600000101010101" pitchFamily="50" charset="-127"/>
              </a:rPr>
              <a:t>RE</a:t>
            </a:r>
            <a:r>
              <a:rPr lang="en-US" altLang="ko-KR" sz="6000" b="1" dirty="0">
                <a:gradFill>
                  <a:gsLst>
                    <a:gs pos="0">
                      <a:schemeClr val="accent5">
                        <a:lumMod val="20000"/>
                        <a:lumOff val="80000"/>
                      </a:schemeClr>
                    </a:gs>
                    <a:gs pos="44000">
                      <a:schemeClr val="accent5">
                        <a:lumMod val="60000"/>
                        <a:lumOff val="40000"/>
                      </a:schemeClr>
                    </a:gs>
                    <a:gs pos="83000">
                      <a:srgbClr val="00B0F0"/>
                    </a:gs>
                    <a:gs pos="100000">
                      <a:srgbClr val="0070C0"/>
                    </a:gs>
                  </a:gsLst>
                  <a:lin ang="5400000" scaled="1"/>
                </a:gradFill>
                <a:latin typeface="Book Antiqua" panose="02040602050305030304" pitchFamily="18" charset="0"/>
                <a:ea typeface="배달의민족 도현" panose="020B0600000101010101" pitchFamily="50" charset="-127"/>
              </a:rPr>
              <a:t>VISION</a:t>
            </a:r>
            <a:endParaRPr lang="ko-KR" altLang="en-US" sz="6000" b="1" dirty="0">
              <a:gradFill>
                <a:gsLst>
                  <a:gs pos="0">
                    <a:schemeClr val="accent5">
                      <a:lumMod val="20000"/>
                      <a:lumOff val="80000"/>
                    </a:schemeClr>
                  </a:gs>
                  <a:gs pos="44000">
                    <a:schemeClr val="accent5">
                      <a:lumMod val="60000"/>
                      <a:lumOff val="40000"/>
                    </a:schemeClr>
                  </a:gs>
                  <a:gs pos="83000">
                    <a:srgbClr val="00B0F0"/>
                  </a:gs>
                  <a:gs pos="100000">
                    <a:srgbClr val="0070C0"/>
                  </a:gs>
                </a:gsLst>
                <a:lin ang="5400000" scaled="1"/>
              </a:gradFill>
              <a:latin typeface="Book Antiqua" panose="02040602050305030304" pitchFamily="18" charset="0"/>
              <a:ea typeface="배달의민족 도현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18717" y="1343709"/>
            <a:ext cx="63435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김성훈</a:t>
            </a:r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16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김종균</a:t>
            </a:r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16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송영륜</a:t>
            </a:r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장윤지</a:t>
            </a:r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16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갈경달</a:t>
            </a:r>
            <a:endParaRPr lang="en-US" altLang="ko-KR" sz="16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r"/>
            <a:r>
              <a:rPr lang="ko-KR" altLang="en-US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담당 교수 </a:t>
            </a:r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</a:t>
            </a:r>
            <a:r>
              <a:rPr lang="ko-KR" altLang="en-US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한광수 교수님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455756" y="6344604"/>
            <a:ext cx="1676479" cy="327077"/>
          </a:xfrm>
          <a:prstGeom prst="rect">
            <a:avLst/>
          </a:prstGeom>
          <a:gradFill>
            <a:gsLst>
              <a:gs pos="0">
                <a:schemeClr val="tx1"/>
              </a:gs>
              <a:gs pos="44000">
                <a:schemeClr val="bg2">
                  <a:lumMod val="25000"/>
                </a:schemeClr>
              </a:gs>
              <a:gs pos="83000">
                <a:schemeClr val="bg2">
                  <a:lumMod val="50000"/>
                </a:schemeClr>
              </a:gs>
              <a:gs pos="100000">
                <a:schemeClr val="bg2">
                  <a:lumMod val="50000"/>
                </a:schemeClr>
              </a:gs>
            </a:gsLst>
            <a:lin ang="5400000" scaled="1"/>
          </a:gra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sz="1500" dirty="0"/>
              <a:t>프로젝트 소개</a:t>
            </a:r>
            <a:endParaRPr lang="en-US" altLang="ko-KR" sz="1500" dirty="0"/>
          </a:p>
        </p:txBody>
      </p:sp>
      <p:pic>
        <p:nvPicPr>
          <p:cNvPr id="1026" name="Picture 2" descr="image.png">
            <a:extLst>
              <a:ext uri="{FF2B5EF4-FFF2-40B4-BE49-F238E27FC236}">
                <a16:creationId xmlns:a16="http://schemas.microsoft.com/office/drawing/2014/main" id="{33AC958E-EB11-4C74-BB1A-A28380C6E5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9925" y="2314919"/>
            <a:ext cx="4534365" cy="3147123"/>
          </a:xfrm>
          <a:prstGeom prst="rect">
            <a:avLst/>
          </a:prstGeom>
          <a:noFill/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그림 21" descr="사람, 남자, 실내, 젊은이(가) 표시된 사진&#10;&#10;자동 생성된 설명">
            <a:extLst>
              <a:ext uri="{FF2B5EF4-FFF2-40B4-BE49-F238E27FC236}">
                <a16:creationId xmlns:a16="http://schemas.microsoft.com/office/drawing/2014/main" id="{56B4F42B-F3F2-4B02-974B-DA16CD016D6B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709697" y="2656105"/>
            <a:ext cx="697410" cy="943914"/>
          </a:xfrm>
          <a:custGeom>
            <a:avLst/>
            <a:gdLst>
              <a:gd name="connsiteX0" fmla="*/ 0 w 670150"/>
              <a:gd name="connsiteY0" fmla="*/ 0 h 980122"/>
              <a:gd name="connsiteX1" fmla="*/ 670150 w 670150"/>
              <a:gd name="connsiteY1" fmla="*/ 0 h 980122"/>
              <a:gd name="connsiteX2" fmla="*/ 670150 w 670150"/>
              <a:gd name="connsiteY2" fmla="*/ 980122 h 980122"/>
              <a:gd name="connsiteX3" fmla="*/ 624082 w 670150"/>
              <a:gd name="connsiteY3" fmla="*/ 980122 h 980122"/>
              <a:gd name="connsiteX4" fmla="*/ 22152 w 670150"/>
              <a:gd name="connsiteY4" fmla="*/ 506131 h 980122"/>
              <a:gd name="connsiteX5" fmla="*/ 4269 w 670150"/>
              <a:gd name="connsiteY5" fmla="*/ 980122 h 980122"/>
              <a:gd name="connsiteX6" fmla="*/ 0 w 670150"/>
              <a:gd name="connsiteY6" fmla="*/ 980122 h 9801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0150" h="980122">
                <a:moveTo>
                  <a:pt x="0" y="0"/>
                </a:moveTo>
                <a:lnTo>
                  <a:pt x="670150" y="0"/>
                </a:lnTo>
                <a:lnTo>
                  <a:pt x="670150" y="980122"/>
                </a:lnTo>
                <a:lnTo>
                  <a:pt x="624082" y="980122"/>
                </a:lnTo>
                <a:lnTo>
                  <a:pt x="22152" y="506131"/>
                </a:lnTo>
                <a:lnTo>
                  <a:pt x="4269" y="980122"/>
                </a:lnTo>
                <a:lnTo>
                  <a:pt x="0" y="980122"/>
                </a:lnTo>
                <a:close/>
              </a:path>
            </a:pathLst>
          </a:custGeom>
        </p:spPr>
      </p:pic>
      <p:pic>
        <p:nvPicPr>
          <p:cNvPr id="11" name="그래픽 10" descr="지도 나침반">
            <a:extLst>
              <a:ext uri="{FF2B5EF4-FFF2-40B4-BE49-F238E27FC236}">
                <a16:creationId xmlns:a16="http://schemas.microsoft.com/office/drawing/2014/main" id="{5888C86A-4164-4DE9-A42B-09E12D2464ED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3012" y="1447302"/>
            <a:ext cx="900000" cy="900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그래픽 13" descr="지도 나침반">
            <a:extLst>
              <a:ext uri="{FF2B5EF4-FFF2-40B4-BE49-F238E27FC236}">
                <a16:creationId xmlns:a16="http://schemas.microsoft.com/office/drawing/2014/main" id="{2A98D88A-A6CD-43E4-8A8F-AC2E681C541D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3012" y="6058143"/>
            <a:ext cx="900000" cy="900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7ACD7FA5-01B6-4ABE-B46C-6B99CFF46A21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0890" y="8956959"/>
            <a:ext cx="1045117" cy="949041"/>
          </a:xfrm>
          <a:prstGeom prst="roundRect">
            <a:avLst/>
          </a:prstGeom>
          <a:noFill/>
          <a:ln>
            <a:noFill/>
          </a:ln>
        </p:spPr>
      </p:pic>
      <p:sp>
        <p:nvSpPr>
          <p:cNvPr id="7" name="TextBox 6"/>
          <p:cNvSpPr txBox="1"/>
          <p:nvPr/>
        </p:nvSpPr>
        <p:spPr>
          <a:xfrm>
            <a:off x="221320" y="6967677"/>
            <a:ext cx="298534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latin typeface="+mn-ea"/>
              </a:rPr>
              <a:t>Unreal </a:t>
            </a:r>
            <a:r>
              <a:rPr lang="ko-KR" altLang="ko-KR" sz="1500" dirty="0">
                <a:latin typeface="+mn-ea"/>
              </a:rPr>
              <a:t>엔진을 통해 만든 </a:t>
            </a:r>
            <a:r>
              <a:rPr lang="ko-KR" altLang="ko-KR" sz="1500" dirty="0" err="1">
                <a:latin typeface="+mn-ea"/>
              </a:rPr>
              <a:t>어드벤쳐</a:t>
            </a:r>
            <a:r>
              <a:rPr lang="en-US" altLang="ko-KR" sz="1500" dirty="0">
                <a:latin typeface="+mn-ea"/>
              </a:rPr>
              <a:t> RPG </a:t>
            </a:r>
            <a:r>
              <a:rPr lang="ko-KR" altLang="ko-KR" sz="1500" dirty="0">
                <a:latin typeface="+mn-ea"/>
              </a:rPr>
              <a:t>프로젝트이다</a:t>
            </a:r>
            <a:r>
              <a:rPr lang="en-US" altLang="ko-KR" sz="1500" dirty="0">
                <a:latin typeface="+mn-ea"/>
              </a:rPr>
              <a:t>. </a:t>
            </a:r>
            <a:r>
              <a:rPr lang="ko-KR" altLang="ko-KR" sz="1500" dirty="0">
                <a:latin typeface="+mn-ea"/>
              </a:rPr>
              <a:t>기본 플랫폼은</a:t>
            </a:r>
            <a:r>
              <a:rPr lang="en-US" altLang="ko-KR" sz="1500" dirty="0">
                <a:latin typeface="+mn-ea"/>
              </a:rPr>
              <a:t> PC</a:t>
            </a:r>
            <a:r>
              <a:rPr lang="ko-KR" altLang="ko-KR" sz="1500" dirty="0">
                <a:latin typeface="+mn-ea"/>
              </a:rPr>
              <a:t>이며</a:t>
            </a:r>
            <a:r>
              <a:rPr lang="en-US" altLang="ko-KR" sz="1500" dirty="0">
                <a:latin typeface="+mn-ea"/>
              </a:rPr>
              <a:t>, </a:t>
            </a:r>
            <a:r>
              <a:rPr lang="ko-KR" altLang="ko-KR" sz="1500" dirty="0">
                <a:latin typeface="+mn-ea"/>
              </a:rPr>
              <a:t>키보드와 마우스로 게임 조작이 가능하다</a:t>
            </a:r>
            <a:r>
              <a:rPr lang="en-US" altLang="ko-KR" sz="1500" dirty="0">
                <a:latin typeface="+mn-ea"/>
              </a:rPr>
              <a:t>. </a:t>
            </a:r>
            <a:r>
              <a:rPr lang="ko-KR" altLang="ko-KR" sz="1500" dirty="0">
                <a:latin typeface="+mn-ea"/>
              </a:rPr>
              <a:t>게임 진행 중에 퀘스트를 통해 사용자에게 자율성을 부여하여 선택할 수 있는 분기점을 만든다</a:t>
            </a:r>
            <a:r>
              <a:rPr lang="en-US" altLang="ko-KR" sz="1500" dirty="0">
                <a:latin typeface="+mn-ea"/>
              </a:rPr>
              <a:t>. </a:t>
            </a:r>
            <a:r>
              <a:rPr lang="ko-KR" altLang="ko-KR" sz="1500" dirty="0">
                <a:latin typeface="+mn-ea"/>
              </a:rPr>
              <a:t>최종 보스를 물리치면 게임이 끝나게 되며 게임 중 선택해온 선택 결과들에 의해 엔딩이 달라진다</a:t>
            </a:r>
            <a:r>
              <a:rPr lang="en-US" altLang="ko-KR" sz="1500" dirty="0">
                <a:latin typeface="+mn-ea"/>
              </a:rPr>
              <a:t>.</a:t>
            </a:r>
          </a:p>
          <a:p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724624" y="5462042"/>
            <a:ext cx="35317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[</a:t>
            </a:r>
            <a:r>
              <a:rPr lang="ko-KR" altLang="en-US" sz="1200" dirty="0"/>
              <a:t>좌측부터 </a:t>
            </a:r>
            <a:r>
              <a:rPr lang="ko-KR" altLang="en-US" sz="1200" dirty="0" err="1"/>
              <a:t>김종균</a:t>
            </a:r>
            <a:r>
              <a:rPr lang="en-US" altLang="ko-KR" sz="1200" dirty="0"/>
              <a:t>, </a:t>
            </a:r>
            <a:r>
              <a:rPr lang="ko-KR" altLang="en-US" sz="1200" dirty="0" err="1"/>
              <a:t>송영륜</a:t>
            </a:r>
            <a:r>
              <a:rPr lang="en-US" altLang="ko-KR" sz="1200" dirty="0"/>
              <a:t>,</a:t>
            </a:r>
            <a:r>
              <a:rPr lang="ko-KR" altLang="en-US" sz="1200" dirty="0"/>
              <a:t> </a:t>
            </a:r>
            <a:r>
              <a:rPr lang="ko-KR" altLang="en-US" sz="1200" dirty="0" err="1"/>
              <a:t>갈경달</a:t>
            </a:r>
            <a:r>
              <a:rPr lang="en-US" altLang="ko-KR" sz="1200" dirty="0"/>
              <a:t>, </a:t>
            </a:r>
            <a:r>
              <a:rPr lang="ko-KR" altLang="en-US" sz="1200" dirty="0" err="1"/>
              <a:t>장윤지</a:t>
            </a:r>
            <a:r>
              <a:rPr lang="en-US" altLang="ko-KR" sz="1200" dirty="0"/>
              <a:t>, </a:t>
            </a:r>
            <a:r>
              <a:rPr lang="ko-KR" altLang="en-US" sz="1200" dirty="0"/>
              <a:t>김성훈</a:t>
            </a:r>
            <a:r>
              <a:rPr lang="en-US" altLang="ko-KR" sz="1200" dirty="0"/>
              <a:t>]</a:t>
            </a:r>
            <a:endParaRPr lang="ko-KR" altLang="en-US" sz="1200" dirty="0"/>
          </a:p>
        </p:txBody>
      </p:sp>
      <p:sp>
        <p:nvSpPr>
          <p:cNvPr id="19" name="직사각형 18"/>
          <p:cNvSpPr/>
          <p:nvPr/>
        </p:nvSpPr>
        <p:spPr>
          <a:xfrm>
            <a:off x="3997811" y="6344604"/>
            <a:ext cx="1880085" cy="327077"/>
          </a:xfrm>
          <a:prstGeom prst="rect">
            <a:avLst/>
          </a:prstGeom>
          <a:gradFill>
            <a:gsLst>
              <a:gs pos="0">
                <a:schemeClr val="tx1"/>
              </a:gs>
              <a:gs pos="44000">
                <a:schemeClr val="bg2">
                  <a:lumMod val="25000"/>
                </a:schemeClr>
              </a:gs>
              <a:gs pos="83000">
                <a:schemeClr val="bg2">
                  <a:lumMod val="50000"/>
                </a:schemeClr>
              </a:gs>
              <a:gs pos="100000">
                <a:schemeClr val="bg2">
                  <a:lumMod val="50000"/>
                </a:schemeClr>
              </a:gs>
            </a:gsLst>
            <a:lin ang="5400000" scaled="1"/>
          </a:gra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1500" dirty="0"/>
              <a:t>REVISION</a:t>
            </a:r>
            <a:r>
              <a:rPr lang="ko-KR" altLang="en-US" sz="1500" dirty="0"/>
              <a:t>의 의미</a:t>
            </a:r>
            <a:endParaRPr lang="en-US" altLang="ko-KR" sz="1500" dirty="0"/>
          </a:p>
        </p:txBody>
      </p:sp>
      <p:pic>
        <p:nvPicPr>
          <p:cNvPr id="20" name="그래픽 13" descr="지도 나침반">
            <a:extLst>
              <a:ext uri="{FF2B5EF4-FFF2-40B4-BE49-F238E27FC236}">
                <a16:creationId xmlns:a16="http://schemas.microsoft.com/office/drawing/2014/main" id="{2A98D88A-A6CD-43E4-8A8F-AC2E681C541D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555066" y="6058143"/>
            <a:ext cx="900000" cy="900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3" name="TextBox 12"/>
          <p:cNvSpPr txBox="1"/>
          <p:nvPr/>
        </p:nvSpPr>
        <p:spPr>
          <a:xfrm>
            <a:off x="3854959" y="6956411"/>
            <a:ext cx="2534440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REVISION </a:t>
            </a:r>
            <a:r>
              <a:rPr lang="ko-KR" altLang="en-US" b="1" dirty="0"/>
              <a:t>의미</a:t>
            </a:r>
            <a:endParaRPr lang="en-US" altLang="ko-KR" b="1" dirty="0"/>
          </a:p>
          <a:p>
            <a:pPr algn="ctr"/>
            <a:r>
              <a:rPr lang="en-US" altLang="ko-KR" dirty="0"/>
              <a:t>RE(</a:t>
            </a:r>
            <a:r>
              <a:rPr lang="ko-KR" altLang="en-US" dirty="0"/>
              <a:t>다시</a:t>
            </a:r>
            <a:r>
              <a:rPr lang="en-US" altLang="ko-KR" dirty="0"/>
              <a:t>) + VISION(</a:t>
            </a:r>
            <a:r>
              <a:rPr lang="ko-KR" altLang="en-US" dirty="0"/>
              <a:t>보다</a:t>
            </a:r>
            <a:r>
              <a:rPr lang="en-US" altLang="ko-KR" dirty="0"/>
              <a:t>)</a:t>
            </a:r>
          </a:p>
          <a:p>
            <a:pPr algn="ctr"/>
            <a:endParaRPr lang="en-US" altLang="ko-KR" sz="1400" dirty="0"/>
          </a:p>
          <a:p>
            <a:pPr algn="ctr"/>
            <a:r>
              <a:rPr lang="ko-KR" altLang="en-US" sz="1400" dirty="0"/>
              <a:t>→ 우리 삶의 가치들을 되돌아본다</a:t>
            </a:r>
            <a:r>
              <a:rPr lang="en-US" altLang="ko-KR" sz="1400" dirty="0"/>
              <a:t>(</a:t>
            </a:r>
            <a:r>
              <a:rPr lang="ko-KR" altLang="en-US" sz="1400" dirty="0"/>
              <a:t>게임 의의와 연관</a:t>
            </a:r>
            <a:r>
              <a:rPr lang="en-US" altLang="ko-KR" sz="1400" dirty="0"/>
              <a:t>)</a:t>
            </a:r>
          </a:p>
          <a:p>
            <a:pPr algn="ctr"/>
            <a:r>
              <a:rPr lang="ko-KR" altLang="en-US" sz="1400" dirty="0"/>
              <a:t>→  우리가 믿고 있는 사실들을 다시 본다</a:t>
            </a:r>
            <a:r>
              <a:rPr lang="en-US" altLang="ko-KR" sz="1400" dirty="0"/>
              <a:t>(</a:t>
            </a:r>
            <a:r>
              <a:rPr lang="ko-KR" altLang="en-US" sz="1400" dirty="0"/>
              <a:t>스토리와 연관</a:t>
            </a:r>
            <a:r>
              <a:rPr lang="en-US" altLang="ko-KR" sz="1400" dirty="0"/>
              <a:t>)</a:t>
            </a:r>
            <a:endParaRPr lang="ko-KR" altLang="en-US" sz="1400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859451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53154" y="99590"/>
            <a:ext cx="6039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16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조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			           	REVISION</a:t>
            </a:r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92053" y="894808"/>
            <a:ext cx="3022218" cy="26124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>
                <a:solidFill>
                  <a:schemeClr val="tx1"/>
                </a:solidFill>
              </a:rPr>
              <a:t>부상당한 주인공은 기억상실의 상태로 깨어난다</a:t>
            </a:r>
            <a:r>
              <a:rPr lang="en-US" altLang="ko-KR" sz="1400" dirty="0">
                <a:solidFill>
                  <a:schemeClr val="tx1"/>
                </a:solidFill>
              </a:rPr>
              <a:t>. </a:t>
            </a:r>
            <a:r>
              <a:rPr lang="ko-KR" altLang="en-US" sz="1400" dirty="0">
                <a:solidFill>
                  <a:schemeClr val="tx1"/>
                </a:solidFill>
              </a:rPr>
              <a:t>당시 옆 마을은 </a:t>
            </a:r>
            <a:r>
              <a:rPr lang="ko-KR" altLang="en-US" sz="1400" dirty="0" err="1">
                <a:solidFill>
                  <a:schemeClr val="tx1"/>
                </a:solidFill>
              </a:rPr>
              <a:t>그리폰</a:t>
            </a:r>
            <a:r>
              <a:rPr lang="en-US" altLang="ko-KR" sz="1400" dirty="0">
                <a:solidFill>
                  <a:schemeClr val="tx1"/>
                </a:solidFill>
              </a:rPr>
              <a:t>(</a:t>
            </a:r>
            <a:r>
              <a:rPr lang="ko-KR" altLang="en-US" sz="1400" dirty="0">
                <a:solidFill>
                  <a:schemeClr val="tx1"/>
                </a:solidFill>
              </a:rPr>
              <a:t>보스</a:t>
            </a:r>
            <a:r>
              <a:rPr lang="en-US" altLang="ko-KR" sz="1400" dirty="0">
                <a:solidFill>
                  <a:schemeClr val="tx1"/>
                </a:solidFill>
              </a:rPr>
              <a:t>)</a:t>
            </a:r>
            <a:r>
              <a:rPr lang="ko-KR" altLang="en-US" sz="1400" dirty="0">
                <a:solidFill>
                  <a:schemeClr val="tx1"/>
                </a:solidFill>
              </a:rPr>
              <a:t>에게 파괴된 상태이며 </a:t>
            </a:r>
            <a:r>
              <a:rPr lang="ko-KR" altLang="en-US" sz="1400" dirty="0" err="1">
                <a:solidFill>
                  <a:schemeClr val="tx1"/>
                </a:solidFill>
              </a:rPr>
              <a:t>그리폰이</a:t>
            </a:r>
            <a:r>
              <a:rPr lang="ko-KR" altLang="en-US" sz="1400" dirty="0">
                <a:solidFill>
                  <a:schemeClr val="tx1"/>
                </a:solidFill>
              </a:rPr>
              <a:t> 사는 곳에 강한 크리스탈도 있다는 것을 알게 된다</a:t>
            </a:r>
            <a:r>
              <a:rPr lang="en-US" altLang="ko-KR" sz="1400" dirty="0">
                <a:solidFill>
                  <a:schemeClr val="tx1"/>
                </a:solidFill>
              </a:rPr>
              <a:t>. </a:t>
            </a:r>
            <a:r>
              <a:rPr lang="ko-KR" altLang="en-US" sz="1400" dirty="0">
                <a:solidFill>
                  <a:schemeClr val="tx1"/>
                </a:solidFill>
              </a:rPr>
              <a:t>사람들은 자원을 향한 욕심때문에 토벌대를 조직하고</a:t>
            </a:r>
            <a:r>
              <a:rPr lang="en-US" altLang="ko-KR" sz="1400" dirty="0">
                <a:solidFill>
                  <a:schemeClr val="tx1"/>
                </a:solidFill>
              </a:rPr>
              <a:t>, </a:t>
            </a:r>
            <a:r>
              <a:rPr lang="ko-KR" altLang="en-US" sz="1400" dirty="0">
                <a:solidFill>
                  <a:schemeClr val="tx1"/>
                </a:solidFill>
              </a:rPr>
              <a:t>이에 주인공도 참여하며 게임이 진행된다</a:t>
            </a:r>
            <a:r>
              <a:rPr lang="en-US" altLang="ko-KR" sz="14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3572930" y="894808"/>
            <a:ext cx="2765778" cy="23853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dirty="0">
                <a:solidFill>
                  <a:schemeClr val="tx1"/>
                </a:solidFill>
              </a:rPr>
              <a:t>受伤的英雄在记忆丧失的状态下醒来。 此时，邻近的村庄被 格里芬（</a:t>
            </a:r>
            <a:r>
              <a:rPr lang="en-US" altLang="zh-CN" sz="1400" dirty="0">
                <a:solidFill>
                  <a:schemeClr val="tx1"/>
                </a:solidFill>
              </a:rPr>
              <a:t>boss</a:t>
            </a:r>
            <a:r>
              <a:rPr lang="zh-CN" altLang="en-US" sz="1400" dirty="0">
                <a:solidFill>
                  <a:schemeClr val="tx1"/>
                </a:solidFill>
              </a:rPr>
              <a:t>）摧毁，他发现 格里芬 居住的地方有一块坚固的水晶。 人们对资源的野心使得他们组建了围剿队，主角也参与其中，游戏开始了。</a:t>
            </a:r>
            <a:endParaRPr lang="en-US" altLang="ko-KR" sz="1400" dirty="0">
              <a:solidFill>
                <a:schemeClr val="tx1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79160" y="6943180"/>
            <a:ext cx="6059548" cy="27532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sz="16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ko-KR" altLang="en-US" sz="1600" dirty="0">
                <a:solidFill>
                  <a:schemeClr val="tx1"/>
                </a:solidFill>
              </a:rPr>
              <a:t>플레이어가 본인의 생각에 근거하여 선택을 해야 하는 상황들을 통해</a:t>
            </a:r>
            <a:r>
              <a:rPr lang="en-US" altLang="ko-KR" sz="1600" dirty="0">
                <a:solidFill>
                  <a:schemeClr val="tx1"/>
                </a:solidFill>
              </a:rPr>
              <a:t>, </a:t>
            </a:r>
            <a:r>
              <a:rPr lang="ko-KR" altLang="en-US" sz="1600" dirty="0">
                <a:solidFill>
                  <a:schemeClr val="tx1"/>
                </a:solidFill>
              </a:rPr>
              <a:t>개인이 살아가며 추구해야 할 가치를 되돌아보는 시간을 갖게 된다</a:t>
            </a:r>
            <a:r>
              <a:rPr lang="en-US" altLang="ko-KR" sz="1600" dirty="0">
                <a:solidFill>
                  <a:schemeClr val="tx1"/>
                </a:solidFill>
              </a:rPr>
              <a:t>. </a:t>
            </a:r>
            <a:r>
              <a:rPr lang="ko-KR" altLang="en-US" sz="1600" dirty="0">
                <a:solidFill>
                  <a:schemeClr val="tx1"/>
                </a:solidFill>
              </a:rPr>
              <a:t>이는 내면 정비에 도움을 주어 재미와 함께 개인의 스트레스를 경감시켜준다</a:t>
            </a:r>
            <a:r>
              <a:rPr lang="en-US" altLang="ko-KR" sz="1600" dirty="0">
                <a:solidFill>
                  <a:schemeClr val="tx1"/>
                </a:solidFill>
              </a:rPr>
              <a:t>.</a:t>
            </a:r>
            <a:endParaRPr lang="en-US" altLang="ko-KR" sz="20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553155" y="698553"/>
            <a:ext cx="1338276" cy="327077"/>
          </a:xfrm>
          <a:prstGeom prst="rect">
            <a:avLst/>
          </a:prstGeom>
          <a:gradFill>
            <a:gsLst>
              <a:gs pos="0">
                <a:schemeClr val="tx1"/>
              </a:gs>
              <a:gs pos="44000">
                <a:schemeClr val="bg2">
                  <a:lumMod val="25000"/>
                </a:schemeClr>
              </a:gs>
              <a:gs pos="83000">
                <a:schemeClr val="bg2">
                  <a:lumMod val="50000"/>
                </a:schemeClr>
              </a:gs>
              <a:gs pos="100000">
                <a:schemeClr val="bg2">
                  <a:lumMod val="50000"/>
                </a:schemeClr>
              </a:gs>
            </a:gsLst>
            <a:lin ang="5400000" scaled="1"/>
          </a:gra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sz="1500"/>
              <a:t>시나리오</a:t>
            </a:r>
            <a:endParaRPr lang="en-US" altLang="ko-KR" sz="1500" dirty="0"/>
          </a:p>
        </p:txBody>
      </p:sp>
      <p:pic>
        <p:nvPicPr>
          <p:cNvPr id="8" name="그래픽 13" descr="지도 나침반">
            <a:extLst>
              <a:ext uri="{FF2B5EF4-FFF2-40B4-BE49-F238E27FC236}">
                <a16:creationId xmlns:a16="http://schemas.microsoft.com/office/drawing/2014/main" id="{2A98D88A-A6CD-43E4-8A8F-AC2E681C541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0409" y="408905"/>
            <a:ext cx="900000" cy="900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9" name="직사각형 8"/>
          <p:cNvSpPr/>
          <p:nvPr/>
        </p:nvSpPr>
        <p:spPr>
          <a:xfrm>
            <a:off x="3983095" y="698553"/>
            <a:ext cx="1027316" cy="327077"/>
          </a:xfrm>
          <a:prstGeom prst="rect">
            <a:avLst/>
          </a:prstGeom>
          <a:gradFill>
            <a:gsLst>
              <a:gs pos="0">
                <a:schemeClr val="tx1"/>
              </a:gs>
              <a:gs pos="44000">
                <a:schemeClr val="bg2">
                  <a:lumMod val="25000"/>
                </a:schemeClr>
              </a:gs>
              <a:gs pos="83000">
                <a:schemeClr val="bg2">
                  <a:lumMod val="50000"/>
                </a:schemeClr>
              </a:gs>
              <a:gs pos="100000">
                <a:schemeClr val="bg2">
                  <a:lumMod val="50000"/>
                </a:schemeClr>
              </a:gs>
            </a:gsLst>
            <a:lin ang="5400000" scaled="1"/>
          </a:gra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zh-CN" altLang="en-US" sz="1600" dirty="0">
                <a:solidFill>
                  <a:schemeClr val="bg1"/>
                </a:solidFill>
              </a:rPr>
              <a:t>剧本</a:t>
            </a:r>
          </a:p>
        </p:txBody>
      </p:sp>
      <p:pic>
        <p:nvPicPr>
          <p:cNvPr id="13" name="그래픽 13" descr="지도 나침반">
            <a:extLst>
              <a:ext uri="{FF2B5EF4-FFF2-40B4-BE49-F238E27FC236}">
                <a16:creationId xmlns:a16="http://schemas.microsoft.com/office/drawing/2014/main" id="{2A98D88A-A6CD-43E4-8A8F-AC2E681C541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40349" y="408905"/>
            <a:ext cx="900000" cy="900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4" name="직사각형 13"/>
          <p:cNvSpPr/>
          <p:nvPr/>
        </p:nvSpPr>
        <p:spPr>
          <a:xfrm>
            <a:off x="553154" y="3488849"/>
            <a:ext cx="1939524" cy="327077"/>
          </a:xfrm>
          <a:prstGeom prst="rect">
            <a:avLst/>
          </a:prstGeom>
          <a:gradFill>
            <a:gsLst>
              <a:gs pos="0">
                <a:schemeClr val="tx1"/>
              </a:gs>
              <a:gs pos="44000">
                <a:schemeClr val="bg2">
                  <a:lumMod val="25000"/>
                </a:schemeClr>
              </a:gs>
              <a:gs pos="83000">
                <a:schemeClr val="bg2">
                  <a:lumMod val="50000"/>
                </a:schemeClr>
              </a:gs>
              <a:gs pos="100000">
                <a:schemeClr val="bg2">
                  <a:lumMod val="50000"/>
                </a:schemeClr>
              </a:gs>
            </a:gsLst>
            <a:lin ang="5400000" scaled="1"/>
          </a:gra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sz="1500"/>
              <a:t>프로젝트 디자인</a:t>
            </a:r>
            <a:endParaRPr lang="en-US" altLang="ko-KR" sz="1500" dirty="0"/>
          </a:p>
        </p:txBody>
      </p:sp>
      <p:pic>
        <p:nvPicPr>
          <p:cNvPr id="15" name="그래픽 13" descr="지도 나침반">
            <a:extLst>
              <a:ext uri="{FF2B5EF4-FFF2-40B4-BE49-F238E27FC236}">
                <a16:creationId xmlns:a16="http://schemas.microsoft.com/office/drawing/2014/main" id="{2A98D88A-A6CD-43E4-8A8F-AC2E681C541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0408" y="3199201"/>
            <a:ext cx="900000" cy="900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6" name="그림 15" descr="산, 하늘, 실외, 건물이(가) 표시된 사진&#10;&#10;자동 생성된 설명">
            <a:extLst>
              <a:ext uri="{FF2B5EF4-FFF2-40B4-BE49-F238E27FC236}">
                <a16:creationId xmlns:a16="http://schemas.microsoft.com/office/drawing/2014/main" id="{EFD7A9E9-34D2-491B-BB8D-E9D4893008D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647" y="4196686"/>
            <a:ext cx="3071082" cy="2365734"/>
          </a:xfrm>
          <a:prstGeom prst="rect">
            <a:avLst/>
          </a:prstGeom>
          <a:scene3d>
            <a:camera prst="orthographicFront"/>
            <a:lightRig rig="threePt" dir="t"/>
          </a:scene3d>
          <a:sp3d prstMaterial="metal">
            <a:bevelT w="152400" h="127000" prst="angle"/>
            <a:bevelB w="0" h="0"/>
            <a:contourClr>
              <a:schemeClr val="bg1">
                <a:lumMod val="50000"/>
              </a:schemeClr>
            </a:contourClr>
          </a:sp3d>
        </p:spPr>
      </p:pic>
      <p:pic>
        <p:nvPicPr>
          <p:cNvPr id="24" name="그림 23"/>
          <p:cNvPicPr>
            <a:picLocks noChangeAspect="1"/>
          </p:cNvPicPr>
          <p:nvPr/>
        </p:nvPicPr>
        <p:blipFill rotWithShape="1">
          <a:blip r:embed="rId5"/>
          <a:srcRect b="11771"/>
          <a:stretch/>
        </p:blipFill>
        <p:spPr>
          <a:xfrm>
            <a:off x="3572930" y="4196686"/>
            <a:ext cx="3019777" cy="2365734"/>
          </a:xfrm>
          <a:prstGeom prst="rect">
            <a:avLst/>
          </a:prstGeom>
        </p:spPr>
      </p:pic>
      <p:sp>
        <p:nvSpPr>
          <p:cNvPr id="25" name="직사각형 24"/>
          <p:cNvSpPr/>
          <p:nvPr/>
        </p:nvSpPr>
        <p:spPr>
          <a:xfrm>
            <a:off x="553154" y="7232828"/>
            <a:ext cx="1338277" cy="327077"/>
          </a:xfrm>
          <a:prstGeom prst="rect">
            <a:avLst/>
          </a:prstGeom>
          <a:gradFill>
            <a:gsLst>
              <a:gs pos="0">
                <a:schemeClr val="tx1"/>
              </a:gs>
              <a:gs pos="44000">
                <a:schemeClr val="bg2">
                  <a:lumMod val="25000"/>
                </a:schemeClr>
              </a:gs>
              <a:gs pos="83000">
                <a:schemeClr val="bg2">
                  <a:lumMod val="50000"/>
                </a:schemeClr>
              </a:gs>
              <a:gs pos="100000">
                <a:schemeClr val="bg2">
                  <a:lumMod val="50000"/>
                </a:schemeClr>
              </a:gs>
            </a:gsLst>
            <a:lin ang="5400000" scaled="1"/>
          </a:gra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sz="1500"/>
              <a:t>기대효과</a:t>
            </a:r>
            <a:endParaRPr lang="en-US" altLang="ko-KR" sz="1500" dirty="0"/>
          </a:p>
        </p:txBody>
      </p:sp>
      <p:pic>
        <p:nvPicPr>
          <p:cNvPr id="26" name="그래픽 13" descr="지도 나침반">
            <a:extLst>
              <a:ext uri="{FF2B5EF4-FFF2-40B4-BE49-F238E27FC236}">
                <a16:creationId xmlns:a16="http://schemas.microsoft.com/office/drawing/2014/main" id="{2A98D88A-A6CD-43E4-8A8F-AC2E681C541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0408" y="6943180"/>
            <a:ext cx="900000" cy="900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7ACD7FA5-01B6-4ABE-B46C-6B99CFF46A2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0890" y="8956959"/>
            <a:ext cx="1045117" cy="949041"/>
          </a:xfrm>
          <a:prstGeom prst="round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823586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168</TotalTime>
  <Words>284</Words>
  <Application>Microsoft Office PowerPoint</Application>
  <PresentationFormat>A4 용지(210x297mm)</PresentationFormat>
  <Paragraphs>23</Paragraphs>
  <Slides>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10" baseType="lpstr">
      <vt:lpstr>맑은 고딕</vt:lpstr>
      <vt:lpstr>배달의민족 도현</vt:lpstr>
      <vt:lpstr>Arial</vt:lpstr>
      <vt:lpstr>Book Antiqua</vt:lpstr>
      <vt:lpstr>Calibri</vt:lpstr>
      <vt:lpstr>Calibri Light</vt:lpstr>
      <vt:lpstr>Times New Roman</vt:lpstr>
      <vt:lpstr>Office 테마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yr S</cp:lastModifiedBy>
  <cp:revision>42</cp:revision>
  <cp:lastPrinted>2018-05-02T07:42:47Z</cp:lastPrinted>
  <dcterms:created xsi:type="dcterms:W3CDTF">2018-05-02T07:27:21Z</dcterms:created>
  <dcterms:modified xsi:type="dcterms:W3CDTF">2019-05-28T15:05:09Z</dcterms:modified>
</cp:coreProperties>
</file>

<file path=docProps/thumbnail.jpeg>
</file>